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97"/>
  </p:notesMasterIdLst>
  <p:handoutMasterIdLst>
    <p:handoutMasterId r:id="rId98"/>
  </p:handoutMasterIdLst>
  <p:sldIdLst>
    <p:sldId id="256" r:id="rId6"/>
    <p:sldId id="257" r:id="rId7"/>
    <p:sldId id="258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4" r:id="rId37"/>
    <p:sldId id="290" r:id="rId38"/>
    <p:sldId id="297" r:id="rId39"/>
    <p:sldId id="296" r:id="rId40"/>
    <p:sldId id="298" r:id="rId41"/>
    <p:sldId id="291" r:id="rId42"/>
    <p:sldId id="288" r:id="rId43"/>
    <p:sldId id="299" r:id="rId44"/>
    <p:sldId id="300" r:id="rId45"/>
    <p:sldId id="301" r:id="rId46"/>
    <p:sldId id="306" r:id="rId47"/>
    <p:sldId id="302" r:id="rId48"/>
    <p:sldId id="303" r:id="rId49"/>
    <p:sldId id="304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20" r:id="rId64"/>
    <p:sldId id="319" r:id="rId65"/>
    <p:sldId id="321" r:id="rId66"/>
    <p:sldId id="322" r:id="rId67"/>
    <p:sldId id="323" r:id="rId68"/>
    <p:sldId id="324" r:id="rId69"/>
    <p:sldId id="325" r:id="rId70"/>
    <p:sldId id="327" r:id="rId71"/>
    <p:sldId id="326" r:id="rId72"/>
    <p:sldId id="328" r:id="rId73"/>
    <p:sldId id="329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1" r:id="rId93"/>
    <p:sldId id="352" r:id="rId94"/>
    <p:sldId id="353" r:id="rId95"/>
    <p:sldId id="355" r:id="rId9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DA60FC-2A49-7F4F-ADF6-B99B24C369C6}">
          <p14:sldIdLst>
            <p14:sldId id="256"/>
            <p14:sldId id="257"/>
            <p14:sldId id="25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  <p14:section name="Infrastructure as Code" id="{1B636205-AE31-0C42-856E-7B0E849D44B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4"/>
            <p14:sldId id="290"/>
            <p14:sldId id="297"/>
            <p14:sldId id="296"/>
            <p14:sldId id="298"/>
            <p14:sldId id="291"/>
            <p14:sldId id="288"/>
          </p14:sldIdLst>
        </p14:section>
        <p14:section name="Chef" id="{55047565-9FF2-8D4E-B7DA-0E822F702569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Building your policy" id="{C855A6F1-FE02-044C-80B0-B5488D64E9FE}">
          <p14:sldIdLst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7"/>
            <p14:sldId id="326"/>
            <p14:sldId id="328"/>
          </p14:sldIdLst>
        </p14:section>
        <p14:section name="Test Driven Infrastructure" id="{4522F47B-EEBE-8E44-9DD4-A49F29FCF078}">
          <p14:sldIdLst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Dessert" id="{205684B8-6BDE-6B46-B222-97951658029B}">
          <p14:sldIdLst>
            <p14:sldId id="349"/>
            <p14:sldId id="351"/>
            <p14:sldId id="352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8" autoAdjust="0"/>
    <p:restoredTop sz="96095" autoAdjust="0"/>
  </p:normalViewPr>
  <p:slideViewPr>
    <p:cSldViewPr>
      <p:cViewPr>
        <p:scale>
          <a:sx n="103" d="100"/>
          <a:sy n="103" d="100"/>
        </p:scale>
        <p:origin x="-120" y="-7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08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presProps" Target="presProps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10/22/14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10/22/14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~60K professionals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in </a:t>
            </a:r>
            <a:r>
              <a:rPr lang="en-US" b="1" dirty="0" smtClean="0"/>
              <a:t>recipes</a:t>
            </a:r>
            <a:r>
              <a:rPr lang="en-US" dirty="0" smtClean="0"/>
              <a:t>.  There are lots of abstractions on top of this but </a:t>
            </a:r>
            <a:r>
              <a:rPr lang="en-US" i="1" u="sng" dirty="0" smtClean="0"/>
              <a:t>resources</a:t>
            </a:r>
            <a:r>
              <a:rPr lang="en-US" dirty="0" smtClean="0"/>
              <a:t> are the basic building blocks.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farmer-nathe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nharvey@getche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 </a:t>
            </a:r>
            <a:r>
              <a:rPr lang="en-US" sz="4400" dirty="0"/>
              <a:t>to Infrastructure as </a:t>
            </a:r>
            <a:r>
              <a:rPr lang="en-US" sz="4400" dirty="0" smtClean="0"/>
              <a:t>Code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Chef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Things Open – October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  <a:p>
            <a:r>
              <a:rPr lang="en-US" dirty="0" smtClean="0"/>
              <a:t>Experience with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02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Community Director at </a:t>
            </a:r>
            <a:r>
              <a:rPr lang="en-US" dirty="0" smtClean="0"/>
              <a:t>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r>
              <a:rPr lang="en-US" dirty="0" smtClean="0"/>
              <a:t>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http://bit.ly/farmer-nathen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err="1" smtClean="0"/>
              <a:t>nharvey@getchef.com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Policy-driven configuration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1338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465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065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3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79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capture the policy for your infrastructure in </a:t>
            </a:r>
            <a:r>
              <a:rPr lang="en-US" dirty="0" smtClean="0"/>
              <a:t>code</a:t>
            </a:r>
          </a:p>
          <a:p>
            <a:r>
              <a:rPr lang="en-US" dirty="0"/>
              <a:t>A program ensures each node in your infrastructure complies with the </a:t>
            </a:r>
            <a:r>
              <a:rPr lang="en-US" dirty="0" smtClean="0"/>
              <a:t>policy</a:t>
            </a:r>
          </a:p>
          <a:p>
            <a:r>
              <a:rPr lang="en-US" dirty="0"/>
              <a:t>A control loop keeps the system stable and allows for change when policy is </a:t>
            </a:r>
            <a:r>
              <a:rPr lang="en-US" dirty="0" smtClean="0"/>
              <a:t>updated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5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 live!</a:t>
            </a:r>
            <a:endParaRPr lang="en-US" dirty="0"/>
          </a:p>
        </p:txBody>
      </p:sp>
      <p:pic>
        <p:nvPicPr>
          <p:cNvPr id="6" name="Picture Placeholder 5" descr="Google+ Hangouts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" r="239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/+/</a:t>
            </a:r>
            <a:r>
              <a:rPr lang="en-US" dirty="0" err="1"/>
              <a:t>learnmore</a:t>
            </a:r>
            <a:r>
              <a:rPr lang="en-US" dirty="0"/>
              <a:t>/hangouts/</a:t>
            </a:r>
          </a:p>
        </p:txBody>
      </p:sp>
    </p:spTree>
    <p:extLst>
      <p:ext uri="{BB962C8B-B14F-4D97-AF65-F5344CB8AC3E}">
        <p14:creationId xmlns:p14="http://schemas.microsoft.com/office/powerpoint/2010/main" val="193587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67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416" y="3505200"/>
            <a:ext cx="415498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Move SSH off of port 22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Let’s put it on 2022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4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416" y="3536989"/>
            <a:ext cx="4309573" cy="3016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etc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--- a/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+++ b/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-Port 22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+Port 2202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6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Instances to replace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324447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Launch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Delete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Repeat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Typically manually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50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in maintenance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24878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High stakes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Late hours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Risky change</a:t>
            </a:r>
          </a:p>
        </p:txBody>
      </p:sp>
    </p:spTree>
    <p:extLst>
      <p:ext uri="{BB962C8B-B14F-4D97-AF65-F5344CB8AC3E}">
        <p14:creationId xmlns:p14="http://schemas.microsoft.com/office/powerpoint/2010/main" val="71768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configurations required?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416" y="3505200"/>
            <a:ext cx="3926384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Do the new instances have new IP Addresses?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* Not all connections shown</a:t>
            </a:r>
          </a:p>
        </p:txBody>
      </p:sp>
      <p:cxnSp>
        <p:nvCxnSpPr>
          <p:cNvPr id="13" name="Straight Arrow Connector 12"/>
          <p:cNvCxnSpPr>
            <a:stCxn id="11" idx="2"/>
            <a:endCxn id="20" idx="0"/>
          </p:cNvCxnSpPr>
          <p:nvPr/>
        </p:nvCxnSpPr>
        <p:spPr>
          <a:xfrm flipH="1">
            <a:off x="5018943" y="2186354"/>
            <a:ext cx="1105876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0" idx="0"/>
            <a:endCxn id="21" idx="2"/>
          </p:cNvCxnSpPr>
          <p:nvPr/>
        </p:nvCxnSpPr>
        <p:spPr>
          <a:xfrm flipV="1">
            <a:off x="3914043" y="2186354"/>
            <a:ext cx="11244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50" idx="0"/>
          </p:cNvCxnSpPr>
          <p:nvPr/>
        </p:nvCxnSpPr>
        <p:spPr>
          <a:xfrm>
            <a:off x="6124819" y="2186354"/>
            <a:ext cx="21336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40" idx="0"/>
          </p:cNvCxnSpPr>
          <p:nvPr/>
        </p:nvCxnSpPr>
        <p:spPr>
          <a:xfrm>
            <a:off x="6124819" y="2186354"/>
            <a:ext cx="10668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 flipH="1">
            <a:off x="6105281" y="2186354"/>
            <a:ext cx="195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0" idx="2"/>
            <a:endCxn id="18" idx="0"/>
          </p:cNvCxnSpPr>
          <p:nvPr/>
        </p:nvCxnSpPr>
        <p:spPr>
          <a:xfrm>
            <a:off x="3914043" y="3202355"/>
            <a:ext cx="11088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8" idx="0"/>
          </p:cNvCxnSpPr>
          <p:nvPr/>
        </p:nvCxnSpPr>
        <p:spPr>
          <a:xfrm>
            <a:off x="5018943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5" idx="0"/>
          </p:cNvCxnSpPr>
          <p:nvPr/>
        </p:nvCxnSpPr>
        <p:spPr>
          <a:xfrm>
            <a:off x="6105281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5" idx="0"/>
          </p:cNvCxnSpPr>
          <p:nvPr/>
        </p:nvCxnSpPr>
        <p:spPr>
          <a:xfrm>
            <a:off x="5018943" y="3202355"/>
            <a:ext cx="1090246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18" idx="0"/>
          </p:cNvCxnSpPr>
          <p:nvPr/>
        </p:nvCxnSpPr>
        <p:spPr>
          <a:xfrm flipH="1">
            <a:off x="5022851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2"/>
            <a:endCxn id="5" idx="0"/>
          </p:cNvCxnSpPr>
          <p:nvPr/>
        </p:nvCxnSpPr>
        <p:spPr>
          <a:xfrm flipH="1">
            <a:off x="6109189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18" idx="0"/>
          </p:cNvCxnSpPr>
          <p:nvPr/>
        </p:nvCxnSpPr>
        <p:spPr>
          <a:xfrm flipH="1">
            <a:off x="5022851" y="3202355"/>
            <a:ext cx="21687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2"/>
            <a:endCxn id="18" idx="0"/>
          </p:cNvCxnSpPr>
          <p:nvPr/>
        </p:nvCxnSpPr>
        <p:spPr>
          <a:xfrm flipH="1">
            <a:off x="5022851" y="3202355"/>
            <a:ext cx="32355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2"/>
            <a:endCxn id="5" idx="0"/>
          </p:cNvCxnSpPr>
          <p:nvPr/>
        </p:nvCxnSpPr>
        <p:spPr>
          <a:xfrm flipH="1">
            <a:off x="6109189" y="3202355"/>
            <a:ext cx="21492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0"/>
            <a:endCxn id="19" idx="2"/>
          </p:cNvCxnSpPr>
          <p:nvPr/>
        </p:nvCxnSpPr>
        <p:spPr>
          <a:xfrm flipH="1" flipV="1">
            <a:off x="5018943" y="5175739"/>
            <a:ext cx="1086338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12" idx="0"/>
          </p:cNvCxnSpPr>
          <p:nvPr/>
        </p:nvCxnSpPr>
        <p:spPr>
          <a:xfrm>
            <a:off x="6105281" y="5175739"/>
            <a:ext cx="0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0"/>
            <a:endCxn id="18" idx="2"/>
          </p:cNvCxnSpPr>
          <p:nvPr/>
        </p:nvCxnSpPr>
        <p:spPr>
          <a:xfrm flipV="1">
            <a:off x="5018943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2"/>
            <a:endCxn id="9" idx="0"/>
          </p:cNvCxnSpPr>
          <p:nvPr/>
        </p:nvCxnSpPr>
        <p:spPr>
          <a:xfrm>
            <a:off x="5022851" y="4183185"/>
            <a:ext cx="1082430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2"/>
            <a:endCxn id="9" idx="0"/>
          </p:cNvCxnSpPr>
          <p:nvPr/>
        </p:nvCxnSpPr>
        <p:spPr>
          <a:xfrm flipH="1">
            <a:off x="6105281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9" idx="0"/>
            <a:endCxn id="5" idx="2"/>
          </p:cNvCxnSpPr>
          <p:nvPr/>
        </p:nvCxnSpPr>
        <p:spPr>
          <a:xfrm flipV="1">
            <a:off x="5018943" y="4183185"/>
            <a:ext cx="1090246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" idx="3"/>
            <a:endCxn id="5" idx="1"/>
          </p:cNvCxnSpPr>
          <p:nvPr/>
        </p:nvCxnSpPr>
        <p:spPr>
          <a:xfrm>
            <a:off x="5413132" y="3792904"/>
            <a:ext cx="30577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Images vs. Policy-based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5391638"/>
            <a:ext cx="780562" cy="7805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3402623"/>
            <a:ext cx="780562" cy="7805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4395177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76" y="1405792"/>
            <a:ext cx="780562" cy="7805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5391638"/>
            <a:ext cx="780562" cy="780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46" y="3402623"/>
            <a:ext cx="780562" cy="7805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4395177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76" y="1405792"/>
            <a:ext cx="780562" cy="7805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5391638"/>
            <a:ext cx="780562" cy="7805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84" y="3402623"/>
            <a:ext cx="780562" cy="780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4395177"/>
            <a:ext cx="780562" cy="7805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2421793"/>
            <a:ext cx="780562" cy="7805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14" y="1405792"/>
            <a:ext cx="780562" cy="7805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5391638"/>
            <a:ext cx="780562" cy="7805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32" y="3402623"/>
            <a:ext cx="780562" cy="7805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4395177"/>
            <a:ext cx="780562" cy="7805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2421793"/>
            <a:ext cx="780562" cy="780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2" y="1405792"/>
            <a:ext cx="780562" cy="7805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5391638"/>
            <a:ext cx="780562" cy="7805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4" y="3402623"/>
            <a:ext cx="780562" cy="7805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4395177"/>
            <a:ext cx="780562" cy="7805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2421793"/>
            <a:ext cx="780562" cy="7805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" y="1405792"/>
            <a:ext cx="780562" cy="7805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5391638"/>
            <a:ext cx="780562" cy="7805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0" y="3402623"/>
            <a:ext cx="780562" cy="7805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4395177"/>
            <a:ext cx="780562" cy="7805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2421793"/>
            <a:ext cx="780562" cy="7805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05792"/>
            <a:ext cx="780562" cy="7805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5391638"/>
            <a:ext cx="780562" cy="7805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0" y="3402623"/>
            <a:ext cx="780562" cy="7805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4395177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405792"/>
            <a:ext cx="780562" cy="7805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5391638"/>
            <a:ext cx="780562" cy="7805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70" y="3402623"/>
            <a:ext cx="780562" cy="7805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4395177"/>
            <a:ext cx="780562" cy="7805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2421793"/>
            <a:ext cx="780562" cy="7805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1405792"/>
            <a:ext cx="780562" cy="7805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5391638"/>
            <a:ext cx="780562" cy="7805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8" y="3402623"/>
            <a:ext cx="780562" cy="7805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4395177"/>
            <a:ext cx="780562" cy="7805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2421793"/>
            <a:ext cx="780562" cy="7805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38" y="1405792"/>
            <a:ext cx="780562" cy="7805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391638"/>
            <a:ext cx="780562" cy="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9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Fast, scalable, flexible IT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</a:p>
        </p:txBody>
      </p:sp>
    </p:spTree>
    <p:extLst>
      <p:ext uri="{BB962C8B-B14F-4D97-AF65-F5344CB8AC3E}">
        <p14:creationId xmlns:p14="http://schemas.microsoft.com/office/powerpoint/2010/main" val="38807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26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1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5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your policy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Resources and 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Piece of the system and its desired state</a:t>
            </a:r>
          </a:p>
          <a:p>
            <a:pPr lvl="1"/>
            <a:r>
              <a:rPr lang="en-US" dirty="0"/>
              <a:t>Package that should be installed</a:t>
            </a:r>
          </a:p>
          <a:p>
            <a:pPr lvl="1"/>
            <a:r>
              <a:rPr lang="en-US" dirty="0"/>
              <a:t>Service that should be running</a:t>
            </a:r>
          </a:p>
          <a:p>
            <a:pPr lvl="1"/>
            <a:r>
              <a:rPr lang="en-US" dirty="0"/>
              <a:t>File that should be generated</a:t>
            </a:r>
          </a:p>
          <a:p>
            <a:pPr lvl="1"/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  <a:p>
            <a:pPr lvl="1"/>
            <a:r>
              <a:rPr lang="en-US" dirty="0"/>
              <a:t>User that should be managed</a:t>
            </a:r>
          </a:p>
          <a:p>
            <a:pPr lvl="1"/>
            <a:r>
              <a:rPr lang="en-US" dirty="0"/>
              <a:t>And more</a:t>
            </a:r>
          </a:p>
          <a:p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/>
              <a:t>resources.html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Chef!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tmp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hello_chef.txt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</a:t>
            </a:r>
          </a:p>
          <a:p>
            <a:r>
              <a:rPr lang="en-US" sz="2100" dirty="0"/>
              <a:t>    - create new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endParaRPr lang="en-US" sz="2100" dirty="0"/>
          </a:p>
          <a:p>
            <a:r>
              <a:rPr lang="en-US" sz="2100" dirty="0"/>
              <a:t>    - update content in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from none to 79c290</a:t>
            </a:r>
          </a:p>
          <a:p>
            <a:r>
              <a:rPr lang="en-US" sz="2100" dirty="0"/>
              <a:t>    ---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    2014-10-22 19:59:04.000000000 -0400</a:t>
            </a:r>
          </a:p>
          <a:p>
            <a:r>
              <a:rPr lang="en-US" sz="2100" dirty="0"/>
              <a:t>    +++ /</a:t>
            </a:r>
            <a:r>
              <a:rPr lang="en-US" sz="2100" dirty="0" err="1"/>
              <a:t>tmp</a:t>
            </a:r>
            <a:r>
              <a:rPr lang="en-US" sz="2100" dirty="0"/>
              <a:t>/.hello_chef.txt20141022-23075-19aelx1      2014-10-22 19:59:04.000000000 -0400</a:t>
            </a:r>
          </a:p>
          <a:p>
            <a:r>
              <a:rPr lang="en-US" sz="2100" dirty="0"/>
              <a:t>    @@ -1 +1,2 @@</a:t>
            </a:r>
          </a:p>
          <a:p>
            <a:r>
              <a:rPr lang="en-US" sz="2100" dirty="0"/>
              <a:t>    +Hello, Chef</a:t>
            </a:r>
          </a:p>
          <a:p>
            <a:r>
              <a:rPr lang="en-US" sz="2100" dirty="0"/>
              <a:t>    - change mode from '' to '0777'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when you re-apply the policy?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piece of the system</a:t>
            </a:r>
          </a:p>
          <a:p>
            <a:r>
              <a:rPr lang="en-US" dirty="0" smtClean="0"/>
              <a:t>Its desired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"/</a:t>
            </a:r>
            <a:r>
              <a:rPr lang="en-US" sz="2400" dirty="0" err="1">
                <a:solidFill>
                  <a:srgbClr val="4E9A06"/>
                </a:solidFill>
              </a:rPr>
              <a:t>tmp</a:t>
            </a:r>
            <a:r>
              <a:rPr lang="en-US" sz="2400" dirty="0">
                <a:solidFill>
                  <a:srgbClr val="4E9A06"/>
                </a:solidFill>
              </a:rPr>
              <a:t>/</a:t>
            </a:r>
            <a:r>
              <a:rPr lang="en-US" sz="2400" dirty="0" err="1">
                <a:solidFill>
                  <a:srgbClr val="4E9A06"/>
                </a:solidFill>
              </a:rPr>
              <a:t>hello_chef.txt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mode </a:t>
            </a:r>
            <a:r>
              <a:rPr lang="en-US" sz="24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6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state of the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smtClean="0"/>
              <a:t>echo “Hello, #ato2014” &gt; /</a:t>
            </a:r>
            <a:r>
              <a:rPr lang="en-US" dirty="0" err="1" smtClean="0"/>
              <a:t>tmp</a:t>
            </a:r>
            <a:r>
              <a:rPr lang="en-US" dirty="0" smtClean="0"/>
              <a:t>/</a:t>
            </a:r>
            <a:r>
              <a:rPr lang="en-US" dirty="0" err="1" smtClean="0"/>
              <a:t>hello_chef.txt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Recipe: (chef-apply cookbook)::(chef-apply recipe)</a:t>
            </a:r>
          </a:p>
          <a:p>
            <a:r>
              <a:rPr lang="en-US" sz="2000" dirty="0"/>
              <a:t>  * file[/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] action create</a:t>
            </a:r>
          </a:p>
          <a:p>
            <a:r>
              <a:rPr lang="en-US" sz="2000" dirty="0"/>
              <a:t>    - update content in file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from e453df to 79c290</a:t>
            </a:r>
          </a:p>
          <a:p>
            <a:r>
              <a:rPr lang="en-US" sz="2000" dirty="0"/>
              <a:t>    ---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    2014-10-22 20:00:20.000000000 -0400</a:t>
            </a:r>
          </a:p>
          <a:p>
            <a:r>
              <a:rPr lang="en-US" sz="2000" dirty="0"/>
              <a:t>    +++ /</a:t>
            </a:r>
            <a:r>
              <a:rPr lang="en-US" sz="2000" dirty="0" err="1"/>
              <a:t>tmp</a:t>
            </a:r>
            <a:r>
              <a:rPr lang="en-US" sz="2000" dirty="0"/>
              <a:t>/.hello_chef.txt20141022-23340-17a7m5t      2014-10-22 20:00:50.000000000 -0400</a:t>
            </a:r>
          </a:p>
          <a:p>
            <a:r>
              <a:rPr lang="en-US" sz="2000" dirty="0"/>
              <a:t>    @@ -1,2 +1,2 @@</a:t>
            </a:r>
          </a:p>
          <a:p>
            <a:r>
              <a:rPr lang="en-US" sz="2000" dirty="0"/>
              <a:t>    -“Hello, #ato2014”</a:t>
            </a:r>
          </a:p>
          <a:p>
            <a:r>
              <a:rPr lang="en-US" sz="2000" dirty="0"/>
              <a:t>    +Hello, Chef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use a test and repair model</a:t>
            </a:r>
          </a:p>
          <a:p>
            <a:endParaRPr lang="en-US" dirty="0"/>
          </a:p>
          <a:p>
            <a:r>
              <a:rPr lang="en-US" dirty="0" smtClean="0"/>
              <a:t>Resource currently in the desired state?</a:t>
            </a:r>
          </a:p>
          <a:p>
            <a:pPr lvl="1"/>
            <a:r>
              <a:rPr lang="en-US" sz="3500" dirty="0" smtClean="0"/>
              <a:t>Yes – Do nothing</a:t>
            </a:r>
          </a:p>
          <a:p>
            <a:pPr lvl="1"/>
            <a:r>
              <a:rPr lang="en-US" sz="3500" dirty="0" smtClean="0"/>
              <a:t>No – Bring the resource into the desired state (repair)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1442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template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err="1" smtClean="0"/>
              <a:t>cron</a:t>
            </a:r>
            <a:endParaRPr lang="en-US" dirty="0" smtClean="0"/>
          </a:p>
          <a:p>
            <a:r>
              <a:rPr lang="en-US" dirty="0" smtClean="0"/>
              <a:t>directory</a:t>
            </a:r>
          </a:p>
          <a:p>
            <a:r>
              <a:rPr lang="en-US" dirty="0" smtClean="0"/>
              <a:t>mount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</a:p>
          <a:p>
            <a:r>
              <a:rPr lang="en-US" dirty="0" smtClean="0"/>
              <a:t>group</a:t>
            </a:r>
          </a:p>
          <a:p>
            <a:r>
              <a:rPr lang="en-US" dirty="0" err="1" smtClean="0"/>
              <a:t>registry_key</a:t>
            </a:r>
            <a:endParaRPr lang="en-US" dirty="0" smtClean="0"/>
          </a:p>
          <a:p>
            <a:r>
              <a:rPr lang="en-US" dirty="0" err="1" smtClean="0"/>
              <a:t>remote_directory</a:t>
            </a:r>
            <a:endParaRPr lang="en-US" dirty="0" smtClean="0"/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and many more…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 bwMode="white">
          <a:xfrm>
            <a:off x="457200" y="5486400"/>
            <a:ext cx="11201400" cy="106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b="1" dirty="0" smtClean="0"/>
              <a:t>recipes</a:t>
            </a:r>
            <a:r>
              <a:rPr lang="en-US" dirty="0" smtClean="0"/>
              <a:t>.  </a:t>
            </a:r>
            <a:r>
              <a:rPr lang="en-US" dirty="0"/>
              <a:t>There are lots of abstractions on top of this but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are the basic building blocks.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conf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httpd.conf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httpd.conf.erb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 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notifies </a:t>
            </a:r>
            <a:r>
              <a:rPr lang="en-US" dirty="0">
                <a:solidFill>
                  <a:srgbClr val="4E9A06"/>
                </a:solidFill>
              </a:rPr>
              <a:t>:restart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"service[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]"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:start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:enable</a:t>
            </a:r>
            <a:r>
              <a:rPr lang="en-US" b="1" dirty="0">
                <a:solidFill>
                  <a:srgbClr val="CE5C00"/>
                </a:solidFill>
              </a:rPr>
              <a:t>]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ATO!"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Test-driven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 policy with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policy mandate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Apache should listen on port 81, not the default port!</a:t>
            </a:r>
          </a:p>
          <a:p>
            <a:endParaRPr lang="en-US" dirty="0"/>
          </a:p>
          <a:p>
            <a:r>
              <a:rPr lang="en-US" dirty="0" smtClean="0"/>
              <a:t>Verify policy changes BEFORE applying the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Did chef-client complete successfully?</a:t>
            </a:r>
          </a:p>
          <a:p>
            <a:r>
              <a:rPr lang="en-US" dirty="0"/>
              <a:t>Did the recipe put the node in the desired state?</a:t>
            </a:r>
          </a:p>
          <a:p>
            <a:r>
              <a:rPr lang="en-US" dirty="0"/>
              <a:t>Are the resources properly defined?</a:t>
            </a:r>
          </a:p>
          <a:p>
            <a:r>
              <a:rPr lang="en-US" dirty="0"/>
              <a:t>Does the code following our style guide?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17618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3813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38179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Lifecycle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r>
              <a:rPr lang="en-US" dirty="0" smtClean="0"/>
              <a:t>kitchen 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5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40954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</a:t>
            </a:r>
            <a:r>
              <a:rPr lang="en-US" dirty="0" smtClean="0"/>
              <a:t>Person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5790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ATO!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with kitchen login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0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err="1" smtClean="0"/>
              <a:t>RSpec</a:t>
            </a:r>
            <a:r>
              <a:rPr lang="en-US" dirty="0" smtClean="0"/>
              <a:t>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apahce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"has 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 package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  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(port(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our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http://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/ATO/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/busser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Plugin </a:t>
            </a:r>
            <a:r>
              <a:rPr lang="en-US" dirty="0" err="1"/>
              <a:t>serverspec</a:t>
            </a:r>
            <a:r>
              <a:rPr lang="en-US" dirty="0"/>
              <a:t> installed (version 0.2.6)</a:t>
            </a:r>
          </a:p>
          <a:p>
            <a:r>
              <a:rPr lang="en-US" dirty="0"/>
              <a:t>-----&gt; Running </a:t>
            </a:r>
            <a:r>
              <a:rPr lang="en-US" dirty="0" err="1"/>
              <a:t>postinstall</a:t>
            </a:r>
            <a:r>
              <a:rPr lang="en-US" dirty="0"/>
              <a:t> for </a:t>
            </a:r>
            <a:r>
              <a:rPr lang="en-US" dirty="0" err="1"/>
              <a:t>serverspec</a:t>
            </a:r>
            <a:r>
              <a:rPr lang="en-US" dirty="0"/>
              <a:t> plugin</a:t>
            </a:r>
          </a:p>
          <a:p>
            <a:r>
              <a:rPr lang="en-US" dirty="0"/>
              <a:t>       Finished setting up &lt;default-centos-64&gt; (0m32.59s).</a:t>
            </a:r>
          </a:p>
          <a:p>
            <a:r>
              <a:rPr lang="en-US" dirty="0"/>
              <a:t>-----&gt; Verifying &lt;default-centos-64&gt;...</a:t>
            </a:r>
          </a:p>
          <a:p>
            <a:r>
              <a:rPr lang="en-US" dirty="0"/>
              <a:t>       Suite path directory /</a:t>
            </a:r>
            <a:r>
              <a:rPr lang="en-US" dirty="0" err="1"/>
              <a:t>tmp</a:t>
            </a:r>
            <a:r>
              <a:rPr lang="en-US" dirty="0"/>
              <a:t>/busser/suites does not exist, skipping.</a:t>
            </a:r>
          </a:p>
          <a:p>
            <a:r>
              <a:rPr lang="en-US" dirty="0"/>
              <a:t>       Uploading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(mode=0664)</a:t>
            </a:r>
          </a:p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-S /opt/chef/embedded/bin/</a:t>
            </a:r>
            <a:r>
              <a:rPr lang="en-US" dirty="0" err="1"/>
              <a:t>rspec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--color --format documentation</a:t>
            </a:r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0.29547 seconds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(0m4.44s).</a:t>
            </a:r>
          </a:p>
          <a:p>
            <a:r>
              <a:rPr lang="en-US" dirty="0"/>
              <a:t>-----&gt; Kitchen is finished. (1m25.74s)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7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for our new mandate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the tests</a:t>
            </a:r>
          </a:p>
          <a:p>
            <a:r>
              <a:rPr lang="en-US" dirty="0" smtClean="0"/>
              <a:t>Watch them fail</a:t>
            </a:r>
          </a:p>
          <a:p>
            <a:r>
              <a:rPr lang="en-US" dirty="0" smtClean="0"/>
              <a:t>Update the policy</a:t>
            </a:r>
          </a:p>
          <a:p>
            <a:r>
              <a:rPr lang="en-US" dirty="0" smtClean="0"/>
              <a:t>See tests pass</a:t>
            </a:r>
          </a:p>
          <a:p>
            <a:r>
              <a:rPr lang="en-US" dirty="0" smtClean="0"/>
              <a:t>Roll-out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only scratched the surface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</a:p>
        </p:txBody>
      </p:sp>
    </p:spTree>
    <p:extLst>
      <p:ext uri="{BB962C8B-B14F-4D97-AF65-F5344CB8AC3E}">
        <p14:creationId xmlns:p14="http://schemas.microsoft.com/office/powerpoint/2010/main" val="29449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Anything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internal applications</a:t>
            </a:r>
          </a:p>
          <a:p>
            <a:r>
              <a:rPr lang="en-US" dirty="0"/>
              <a:t>Complex external applications</a:t>
            </a:r>
          </a:p>
          <a:p>
            <a:r>
              <a:rPr lang="en-US" dirty="0"/>
              <a:t>Workstations</a:t>
            </a:r>
          </a:p>
          <a:p>
            <a:r>
              <a:rPr lang="en-US" dirty="0" err="1"/>
              <a:t>Hadoop</a:t>
            </a:r>
            <a:r>
              <a:rPr lang="en-US" dirty="0"/>
              <a:t> clusters</a:t>
            </a:r>
          </a:p>
          <a:p>
            <a:r>
              <a:rPr lang="en-US" dirty="0" err="1"/>
              <a:t>IaaS</a:t>
            </a:r>
            <a:r>
              <a:rPr lang="en-US" dirty="0"/>
              <a:t> infrastructure</a:t>
            </a:r>
          </a:p>
          <a:p>
            <a:r>
              <a:rPr lang="en-US" dirty="0" err="1"/>
              <a:t>PaaS</a:t>
            </a:r>
            <a:r>
              <a:rPr lang="en-US" dirty="0"/>
              <a:t> infrastructure</a:t>
            </a:r>
          </a:p>
          <a:p>
            <a:r>
              <a:rPr lang="en-US" dirty="0" err="1"/>
              <a:t>SaaS</a:t>
            </a:r>
            <a:r>
              <a:rPr lang="en-US" dirty="0"/>
              <a:t> applications</a:t>
            </a:r>
          </a:p>
          <a:p>
            <a:r>
              <a:rPr lang="en-US" dirty="0"/>
              <a:t>Storage systems</a:t>
            </a:r>
          </a:p>
          <a:p>
            <a:r>
              <a:rPr lang="en-US" dirty="0"/>
              <a:t>You name it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06" b="7706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hyku</a:t>
            </a:r>
            <a:r>
              <a:rPr lang="en-US" dirty="0"/>
              <a:t>/245010680/</a:t>
            </a:r>
          </a:p>
        </p:txBody>
      </p:sp>
    </p:spTree>
    <p:extLst>
      <p:ext uri="{BB962C8B-B14F-4D97-AF65-F5344CB8AC3E}">
        <p14:creationId xmlns:p14="http://schemas.microsoft.com/office/powerpoint/2010/main" val="18595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</p:txBody>
      </p:sp>
    </p:spTree>
    <p:extLst>
      <p:ext uri="{BB962C8B-B14F-4D97-AF65-F5344CB8AC3E}">
        <p14:creationId xmlns:p14="http://schemas.microsoft.com/office/powerpoint/2010/main" val="6631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Manage it Simply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Automatically reconfigure everything</a:t>
            </a:r>
          </a:p>
          <a:p>
            <a:r>
              <a:rPr lang="en-US" dirty="0"/>
              <a:t>Linux, Windows, </a:t>
            </a:r>
            <a:r>
              <a:rPr lang="en-US" dirty="0" err="1"/>
              <a:t>Unixes</a:t>
            </a:r>
            <a:r>
              <a:rPr lang="en-US" dirty="0"/>
              <a:t>, BSDs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Metrics collection systems</a:t>
            </a:r>
          </a:p>
          <a:p>
            <a:r>
              <a:rPr lang="en-US" dirty="0"/>
              <a:t>Monitoring systems</a:t>
            </a:r>
          </a:p>
          <a:p>
            <a:r>
              <a:rPr lang="en-US" dirty="0"/>
              <a:t>Cloud migrations become trivial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helico</a:t>
            </a:r>
            <a:r>
              <a:rPr lang="en-US" dirty="0"/>
              <a:t>/404640681/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870" r="108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3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Ask me anything!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nharvey@getchef.com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5571</TotalTime>
  <Words>2532</Words>
  <Application>Microsoft Macintosh PowerPoint</Application>
  <PresentationFormat>Custom</PresentationFormat>
  <Paragraphs>504</Paragraphs>
  <Slides>91</Slides>
  <Notes>10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LearnChef-PowerPoint-Template</vt:lpstr>
      <vt:lpstr>Intro to Infrastructure as Code</vt:lpstr>
      <vt:lpstr>Nathen Harvey</vt:lpstr>
      <vt:lpstr>Let’s do it live!</vt:lpstr>
      <vt:lpstr>Hello!</vt:lpstr>
      <vt:lpstr>Hello!</vt:lpstr>
      <vt:lpstr>Hello!</vt:lpstr>
      <vt:lpstr>Hello!</vt:lpstr>
      <vt:lpstr>Hello!</vt:lpstr>
      <vt:lpstr>Are you experienced?</vt:lpstr>
      <vt:lpstr>Are you experienced?</vt:lpstr>
      <vt:lpstr>Which version control system do your use?</vt:lpstr>
      <vt:lpstr>Which version control system do your use?</vt:lpstr>
      <vt:lpstr>Which version control system do your use?</vt:lpstr>
      <vt:lpstr>Which version control system do your use?</vt:lpstr>
      <vt:lpstr>Infrastructure as Code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</vt:lpstr>
      <vt:lpstr>Sample Infrastructure</vt:lpstr>
      <vt:lpstr>New Compliance Mandate!</vt:lpstr>
      <vt:lpstr>New Compliance Mandate!</vt:lpstr>
      <vt:lpstr>6 Golden Images to Update</vt:lpstr>
      <vt:lpstr>6 Golden Images to Update</vt:lpstr>
      <vt:lpstr>12 Instances to replace</vt:lpstr>
      <vt:lpstr>Done in maintenance window</vt:lpstr>
      <vt:lpstr>New configurations required?</vt:lpstr>
      <vt:lpstr>Golden Images vs. Policy-based</vt:lpstr>
      <vt:lpstr>Chef</vt:lpstr>
      <vt:lpstr>What is Chef</vt:lpstr>
      <vt:lpstr>Chef</vt:lpstr>
      <vt:lpstr>Chef Server – Policy &amp; State</vt:lpstr>
      <vt:lpstr>Desired Configuration</vt:lpstr>
      <vt:lpstr>Desired Configuration</vt:lpstr>
      <vt:lpstr>Desired Configuration</vt:lpstr>
      <vt:lpstr>Chef Server – Policy &amp;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Building your policy</vt:lpstr>
      <vt:lpstr>Resources</vt:lpstr>
      <vt:lpstr>Hello, Chef!</vt:lpstr>
      <vt:lpstr>Apply the policy</vt:lpstr>
      <vt:lpstr>Resources</vt:lpstr>
      <vt:lpstr>Apply the policy</vt:lpstr>
      <vt:lpstr>Resources</vt:lpstr>
      <vt:lpstr>Change the state of the system</vt:lpstr>
      <vt:lpstr>Apply the policy</vt:lpstr>
      <vt:lpstr>Resources – Test and Repair</vt:lpstr>
      <vt:lpstr>Built-in Resources</vt:lpstr>
      <vt:lpstr>Recipes</vt:lpstr>
      <vt:lpstr>Sample Recipe</vt:lpstr>
      <vt:lpstr>Test-driven Infrastructure</vt:lpstr>
      <vt:lpstr>New policy mandate</vt:lpstr>
      <vt:lpstr>Questions to ask when testing</vt:lpstr>
      <vt:lpstr>Chef client success status</vt:lpstr>
      <vt:lpstr>Chef client success status</vt:lpstr>
      <vt:lpstr>Chef client success status</vt:lpstr>
      <vt:lpstr>Test Kitchen</vt:lpstr>
      <vt:lpstr>Test Kitchen Lifecycle</vt:lpstr>
      <vt:lpstr>Questions to ask when testing</vt:lpstr>
      <vt:lpstr>Manually Inspect with kitchen login</vt:lpstr>
      <vt:lpstr>Manually Inspect with kitchen login</vt:lpstr>
      <vt:lpstr>Manually Inspect with kitchen login</vt:lpstr>
      <vt:lpstr>Manually Inspect with kitchen login</vt:lpstr>
      <vt:lpstr>Serverspec</vt:lpstr>
      <vt:lpstr>Serverspec Test</vt:lpstr>
      <vt:lpstr>Verify the kitchen</vt:lpstr>
      <vt:lpstr>Questions to ask when testing</vt:lpstr>
      <vt:lpstr>Now for our new mandate</vt:lpstr>
      <vt:lpstr>Wrapping Up</vt:lpstr>
      <vt:lpstr>We’ve only scratched the surface</vt:lpstr>
      <vt:lpstr>Build Anything</vt:lpstr>
      <vt:lpstr>And Manage it Simply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321</cp:revision>
  <cp:lastPrinted>2012-11-30T19:50:46Z</cp:lastPrinted>
  <dcterms:created xsi:type="dcterms:W3CDTF">2012-09-13T17:36:07Z</dcterms:created>
  <dcterms:modified xsi:type="dcterms:W3CDTF">2014-10-23T12:10:11Z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